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6" r:id="rId2"/>
    <p:sldId id="272" r:id="rId3"/>
    <p:sldId id="257" r:id="rId4"/>
    <p:sldId id="258" r:id="rId5"/>
    <p:sldId id="259" r:id="rId6"/>
    <p:sldId id="260" r:id="rId7"/>
    <p:sldId id="262" r:id="rId8"/>
    <p:sldId id="271" r:id="rId9"/>
    <p:sldId id="265" r:id="rId10"/>
    <p:sldId id="266" r:id="rId11"/>
    <p:sldId id="268" r:id="rId12"/>
    <p:sldId id="269" r:id="rId13"/>
    <p:sldId id="270" r:id="rId14"/>
    <p:sldId id="261" r:id="rId15"/>
    <p:sldId id="263" r:id="rId16"/>
    <p:sldId id="264" r:id="rId17"/>
    <p:sldId id="267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698106A-011F-42FF-86F0-02FEFFE1B65F}">
          <p14:sldIdLst>
            <p14:sldId id="256"/>
            <p14:sldId id="272"/>
            <p14:sldId id="257"/>
            <p14:sldId id="258"/>
            <p14:sldId id="259"/>
            <p14:sldId id="260"/>
            <p14:sldId id="262"/>
            <p14:sldId id="271"/>
            <p14:sldId id="265"/>
            <p14:sldId id="266"/>
            <p14:sldId id="268"/>
            <p14:sldId id="269"/>
            <p14:sldId id="270"/>
            <p14:sldId id="261"/>
            <p14:sldId id="263"/>
            <p14:sldId id="264"/>
            <p14:sldId id="26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undan Jha" initials="KJ" lastIdx="1" clrIdx="0">
    <p:extLst>
      <p:ext uri="{19B8F6BF-5375-455C-9EA6-DF929625EA0E}">
        <p15:presenceInfo xmlns:p15="http://schemas.microsoft.com/office/powerpoint/2012/main" userId="e78810c5b039ae8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3" d="100"/>
          <a:sy n="73" d="100"/>
        </p:scale>
        <p:origin x="6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F05B35EF-E443-4DCF-8B72-9354920AE9BD}" type="datetimeFigureOut">
              <a:rPr lang="en-IN" smtClean="0"/>
              <a:t>14-06-2020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C82BFC43-0E81-4ED0-9CF8-F041807B2FE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896739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5B35EF-E443-4DCF-8B72-9354920AE9BD}" type="datetimeFigureOut">
              <a:rPr lang="en-IN" smtClean="0"/>
              <a:t>14-06-2020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BFC43-0E81-4ED0-9CF8-F041807B2FE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387477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F05B35EF-E443-4DCF-8B72-9354920AE9BD}" type="datetimeFigureOut">
              <a:rPr lang="en-IN" smtClean="0"/>
              <a:t>14-06-2020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C82BFC43-0E81-4ED0-9CF8-F041807B2FE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66741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F05B35EF-E443-4DCF-8B72-9354920AE9BD}" type="datetimeFigureOut">
              <a:rPr lang="en-IN" smtClean="0"/>
              <a:t>14-06-2020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C82BFC43-0E81-4ED0-9CF8-F041807B2FE0}" type="slidenum">
              <a:rPr lang="en-IN" smtClean="0"/>
              <a:t>‹#›</a:t>
            </a:fld>
            <a:endParaRPr lang="en-IN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703284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F05B35EF-E443-4DCF-8B72-9354920AE9BD}" type="datetimeFigureOut">
              <a:rPr lang="en-IN" smtClean="0"/>
              <a:t>14-06-2020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C82BFC43-0E81-4ED0-9CF8-F041807B2FE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540051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5B35EF-E443-4DCF-8B72-9354920AE9BD}" type="datetimeFigureOut">
              <a:rPr lang="en-IN" smtClean="0"/>
              <a:t>14-06-2020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BFC43-0E81-4ED0-9CF8-F041807B2FE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706598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5B35EF-E443-4DCF-8B72-9354920AE9BD}" type="datetimeFigureOut">
              <a:rPr lang="en-IN" smtClean="0"/>
              <a:t>14-06-2020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BFC43-0E81-4ED0-9CF8-F041807B2FE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633703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5B35EF-E443-4DCF-8B72-9354920AE9BD}" type="datetimeFigureOut">
              <a:rPr lang="en-IN" smtClean="0"/>
              <a:t>14-06-2020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BFC43-0E81-4ED0-9CF8-F041807B2FE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535517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F05B35EF-E443-4DCF-8B72-9354920AE9BD}" type="datetimeFigureOut">
              <a:rPr lang="en-IN" smtClean="0"/>
              <a:t>14-06-2020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C82BFC43-0E81-4ED0-9CF8-F041807B2FE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4237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5B35EF-E443-4DCF-8B72-9354920AE9BD}" type="datetimeFigureOut">
              <a:rPr lang="en-IN" smtClean="0"/>
              <a:t>14-06-2020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BFC43-0E81-4ED0-9CF8-F041807B2FE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964383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F05B35EF-E443-4DCF-8B72-9354920AE9BD}" type="datetimeFigureOut">
              <a:rPr lang="en-IN" smtClean="0"/>
              <a:t>14-06-2020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C82BFC43-0E81-4ED0-9CF8-F041807B2FE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37763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5B35EF-E443-4DCF-8B72-9354920AE9BD}" type="datetimeFigureOut">
              <a:rPr lang="en-IN" smtClean="0"/>
              <a:t>14-06-2020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BFC43-0E81-4ED0-9CF8-F041807B2FE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110525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5B35EF-E443-4DCF-8B72-9354920AE9BD}" type="datetimeFigureOut">
              <a:rPr lang="en-IN" smtClean="0"/>
              <a:t>14-06-2020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BFC43-0E81-4ED0-9CF8-F041807B2FE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177743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5B35EF-E443-4DCF-8B72-9354920AE9BD}" type="datetimeFigureOut">
              <a:rPr lang="en-IN" smtClean="0"/>
              <a:t>14-06-2020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BFC43-0E81-4ED0-9CF8-F041807B2FE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91454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5B35EF-E443-4DCF-8B72-9354920AE9BD}" type="datetimeFigureOut">
              <a:rPr lang="en-IN" smtClean="0"/>
              <a:t>14-06-2020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BFC43-0E81-4ED0-9CF8-F041807B2FE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127609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5B35EF-E443-4DCF-8B72-9354920AE9BD}" type="datetimeFigureOut">
              <a:rPr lang="en-IN" smtClean="0"/>
              <a:t>14-06-2020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BFC43-0E81-4ED0-9CF8-F041807B2FE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515787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5B35EF-E443-4DCF-8B72-9354920AE9BD}" type="datetimeFigureOut">
              <a:rPr lang="en-IN" smtClean="0"/>
              <a:t>14-06-2020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BFC43-0E81-4ED0-9CF8-F041807B2FE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869941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5B35EF-E443-4DCF-8B72-9354920AE9BD}" type="datetimeFigureOut">
              <a:rPr lang="en-IN" smtClean="0"/>
              <a:t>14-06-2020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2BFC43-0E81-4ED0-9CF8-F041807B2FE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5200130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24E77-F680-4746-9D5E-E2D6262A61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91296" y="1198097"/>
            <a:ext cx="9448800" cy="1825096"/>
          </a:xfrm>
        </p:spPr>
        <p:txBody>
          <a:bodyPr/>
          <a:lstStyle/>
          <a:p>
            <a:r>
              <a:rPr lang="en-IN" b="1" dirty="0">
                <a:solidFill>
                  <a:schemeClr val="accent2">
                    <a:lumMod val="75000"/>
                  </a:schemeClr>
                </a:solidFill>
              </a:rPr>
              <a:t>Object Detection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9B9B67D-4ACB-4182-99B9-AE97136611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1600" y="3023193"/>
            <a:ext cx="9448800" cy="685800"/>
          </a:xfrm>
        </p:spPr>
        <p:txBody>
          <a:bodyPr/>
          <a:lstStyle/>
          <a:p>
            <a:r>
              <a:rPr lang="en-IN" dirty="0"/>
              <a:t>Detecting and Describing Image by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13419733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D71697-9A58-4E76-B426-464C5251B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0B9CD4-280E-49BB-9EFD-5C5B407665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b="1" dirty="0">
                <a:solidFill>
                  <a:schemeClr val="accent2">
                    <a:lumMod val="75000"/>
                  </a:schemeClr>
                </a:solidFill>
              </a:rPr>
              <a:t>TensorFlow</a:t>
            </a:r>
          </a:p>
          <a:p>
            <a:r>
              <a:rPr lang="en-US" dirty="0"/>
              <a:t>TensorFlow is a free and open-source software library for dataflow and differentiable programming across a range of tasks. It is a symbolic math library, and is also used for machine learning applications.</a:t>
            </a:r>
          </a:p>
          <a:p>
            <a:r>
              <a:rPr lang="en-US" dirty="0"/>
              <a:t>TensorFlow was developed by the Google Brain team for internal Google use. It was released under the Apache License 2.0 on November 9, 2015.</a:t>
            </a:r>
          </a:p>
          <a:p>
            <a:r>
              <a:rPr lang="en-US" dirty="0"/>
              <a:t>ImageAI make the use of TensorFlow Object Detection API for the detection of objects in mages and videos.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747610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499B01-1398-401D-88E1-F8A67361E2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1234" y="764373"/>
            <a:ext cx="9794966" cy="1293028"/>
          </a:xfrm>
        </p:spPr>
        <p:txBody>
          <a:bodyPr>
            <a:normAutofit/>
          </a:bodyPr>
          <a:lstStyle/>
          <a:p>
            <a:r>
              <a:rPr lang="en-IN" sz="2800" dirty="0">
                <a:solidFill>
                  <a:schemeClr val="accent2">
                    <a:lumMod val="75000"/>
                  </a:schemeClr>
                </a:solidFill>
              </a:rPr>
              <a:t>Source code using image ai for images</a:t>
            </a:r>
            <a:r>
              <a:rPr lang="en-IN" sz="2800" dirty="0">
                <a:solidFill>
                  <a:schemeClr val="accent1">
                    <a:lumMod val="75000"/>
                  </a:schemeClr>
                </a:solidFill>
              </a:rPr>
              <a:t> 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D93E53B-0FD3-43F8-9F26-792276CA08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6499" y="1815737"/>
            <a:ext cx="7826668" cy="4402501"/>
          </a:xfrm>
        </p:spPr>
      </p:pic>
    </p:spTree>
    <p:extLst>
      <p:ext uri="{BB962C8B-B14F-4D97-AF65-F5344CB8AC3E}">
        <p14:creationId xmlns:p14="http://schemas.microsoft.com/office/powerpoint/2010/main" val="35697938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E2FA28-7ED5-42DB-8D35-3EB959EF00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Image before Running the Algorithm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EBE993F-F229-4EEC-919C-491FCC8067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5928" y="2193925"/>
            <a:ext cx="7240143" cy="4024313"/>
          </a:xfrm>
        </p:spPr>
      </p:pic>
    </p:spTree>
    <p:extLst>
      <p:ext uri="{BB962C8B-B14F-4D97-AF65-F5344CB8AC3E}">
        <p14:creationId xmlns:p14="http://schemas.microsoft.com/office/powerpoint/2010/main" val="24152638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9FCE89-81DC-42A6-82CA-AE67E8F9A8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accent2">
                    <a:lumMod val="75000"/>
                  </a:schemeClr>
                </a:solidFill>
              </a:rPr>
              <a:t>Image after running the algorithm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33B5003-5BDC-45CC-AFC2-E31ECCF26B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0493" y="2193925"/>
            <a:ext cx="7251014" cy="4024313"/>
          </a:xfrm>
        </p:spPr>
      </p:pic>
    </p:spTree>
    <p:extLst>
      <p:ext uri="{BB962C8B-B14F-4D97-AF65-F5344CB8AC3E}">
        <p14:creationId xmlns:p14="http://schemas.microsoft.com/office/powerpoint/2010/main" val="27849370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9CD162-947D-4774-9D9B-380ABDF72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Object detection example on video</a:t>
            </a:r>
          </a:p>
        </p:txBody>
      </p:sp>
      <p:pic>
        <p:nvPicPr>
          <p:cNvPr id="6" name="sample_detected_vedio (1) (online-video-cutter.com)">
            <a:hlinkClick r:id="" action="ppaction://media"/>
            <a:extLst>
              <a:ext uri="{FF2B5EF4-FFF2-40B4-BE49-F238E27FC236}">
                <a16:creationId xmlns:a16="http://schemas.microsoft.com/office/drawing/2014/main" id="{FEDD0EE3-C552-497E-A924-C7668111C6A4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64551" y="1933303"/>
            <a:ext cx="7790637" cy="4284935"/>
          </a:xfrm>
        </p:spPr>
      </p:pic>
    </p:spTree>
    <p:extLst>
      <p:ext uri="{BB962C8B-B14F-4D97-AF65-F5344CB8AC3E}">
        <p14:creationId xmlns:p14="http://schemas.microsoft.com/office/powerpoint/2010/main" val="1596813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1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08604-4BB9-47AB-A559-3B9FE93F8A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4406" y="764373"/>
            <a:ext cx="9741794" cy="1293028"/>
          </a:xfrm>
        </p:spPr>
        <p:txBody>
          <a:bodyPr/>
          <a:lstStyle/>
          <a:p>
            <a:r>
              <a:rPr lang="en-IN" dirty="0"/>
              <a:t>Applications of object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5D0A8F-08D3-46FF-B5A0-F82DE84DF3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194560"/>
            <a:ext cx="6114245" cy="4024125"/>
          </a:xfrm>
        </p:spPr>
        <p:txBody>
          <a:bodyPr/>
          <a:lstStyle/>
          <a:p>
            <a:r>
              <a:rPr lang="en-IN" b="1" dirty="0">
                <a:solidFill>
                  <a:schemeClr val="accent2">
                    <a:lumMod val="75000"/>
                  </a:schemeClr>
                </a:solidFill>
              </a:rPr>
              <a:t>OPTICAL CHARACTER RECOGNITION</a:t>
            </a:r>
          </a:p>
          <a:p>
            <a:endParaRPr lang="en-IN" b="1" dirty="0"/>
          </a:p>
          <a:p>
            <a:r>
              <a:rPr lang="en-IN" b="1" dirty="0">
                <a:solidFill>
                  <a:schemeClr val="accent2">
                    <a:lumMod val="75000"/>
                  </a:schemeClr>
                </a:solidFill>
              </a:rPr>
              <a:t>SELF DRIVING CARS</a:t>
            </a:r>
          </a:p>
          <a:p>
            <a:endParaRPr lang="en-IN" b="1" dirty="0"/>
          </a:p>
          <a:p>
            <a:r>
              <a:rPr lang="en-GB" b="1" dirty="0">
                <a:solidFill>
                  <a:schemeClr val="accent2">
                    <a:lumMod val="75000"/>
                  </a:schemeClr>
                </a:solidFill>
              </a:rPr>
              <a:t>FACE DETECTION AND FACE RECOGNITION</a:t>
            </a:r>
          </a:p>
          <a:p>
            <a:endParaRPr lang="en-GB" b="1" dirty="0"/>
          </a:p>
          <a:p>
            <a:r>
              <a:rPr lang="en-IN" b="1" dirty="0">
                <a:solidFill>
                  <a:schemeClr val="accent2">
                    <a:lumMod val="75000"/>
                  </a:schemeClr>
                </a:solidFill>
              </a:rPr>
              <a:t>ACTIVITY RECOGNITION</a:t>
            </a:r>
            <a:endParaRPr lang="en-IN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58B957-941C-427D-8FF8-EF013F306A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1370" y="1768185"/>
            <a:ext cx="2616842" cy="12930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03D2DD0-041E-4054-8382-4265E921EA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3247" y="2507550"/>
            <a:ext cx="2438600" cy="143917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745CEE3-3EF2-4E76-96EE-A8E14BBAFF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0045" y="3485030"/>
            <a:ext cx="2498438" cy="115998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DB5DD11-A2C6-4247-918E-0EC4EF8488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9558" y="4983733"/>
            <a:ext cx="5413084" cy="1666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651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8BFF95-0E60-43DD-BF49-960A702E8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accent2">
                    <a:lumMod val="75000"/>
                  </a:schemeClr>
                </a:solidFill>
              </a:rPr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0AC66A-F3F3-40D2-A32F-7D4DE75892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Object detection is a key ability for most computer and robot vision system. </a:t>
            </a:r>
          </a:p>
          <a:p>
            <a:r>
              <a:rPr lang="en-GB" dirty="0"/>
              <a:t>Although great progress has been observed in the last years, and some existing techniques are now part of many consumer electronics or have been integrated in assistant driving technologies.</a:t>
            </a:r>
          </a:p>
          <a:p>
            <a:r>
              <a:rPr lang="en-GB" dirty="0"/>
              <a:t> We are still far from achieving human-level performance, in particular in terms of open-world learning.</a:t>
            </a:r>
          </a:p>
          <a:p>
            <a:r>
              <a:rPr lang="en-GB" dirty="0"/>
              <a:t>As mobile robots, and in general autonomous machines, are starting to be more widely deployed .</a:t>
            </a:r>
          </a:p>
          <a:p>
            <a:r>
              <a:rPr lang="en-GB" dirty="0"/>
              <a:t>Finally, we need to consider that we will need object detection systems for nano-robots or for robots that will explore areas that have not been seen by humans.  In such cases, a real-time open-world learning ability will be critical.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286188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8BB09E-32C6-4905-8B93-78B7C37EEF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67437" y="3070325"/>
            <a:ext cx="8698606" cy="164334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IN" sz="5400" dirty="0">
                <a:solidFill>
                  <a:schemeClr val="accent1">
                    <a:lumMod val="75000"/>
                  </a:schemeClr>
                </a:solidFill>
                <a:latin typeface="Arial Black" panose="020B0A04020102020204" pitchFamily="34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7589321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CA4575-1A75-4FAF-9C49-8FCF69C1A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solidFill>
                  <a:schemeClr val="accent2">
                    <a:lumMod val="75000"/>
                  </a:schemeClr>
                </a:solidFill>
              </a:rPr>
              <a:t>Team Members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58B2FC-65AF-4C34-B214-6AB210257F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903" y="2913018"/>
            <a:ext cx="4003766" cy="2606039"/>
          </a:xfrm>
        </p:spPr>
        <p:txBody>
          <a:bodyPr/>
          <a:lstStyle/>
          <a:p>
            <a:r>
              <a:rPr lang="en-IN" dirty="0"/>
              <a:t>Divyanshi Agarwal</a:t>
            </a:r>
          </a:p>
          <a:p>
            <a:r>
              <a:rPr lang="en-IN" dirty="0"/>
              <a:t>Ayush Maheshwari</a:t>
            </a:r>
          </a:p>
          <a:p>
            <a:r>
              <a:rPr lang="en-IN" dirty="0"/>
              <a:t>Harsh Nain</a:t>
            </a:r>
          </a:p>
          <a:p>
            <a:r>
              <a:rPr lang="en-IN" dirty="0"/>
              <a:t>Kundan Jha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497882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76D32-990C-4D86-9CEF-25E906D1D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accent2">
                    <a:lumMod val="75000"/>
                  </a:schemeClr>
                </a:solidFill>
              </a:rPr>
              <a:t>Introduction</a:t>
            </a:r>
            <a:br>
              <a:rPr lang="en-IN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E9751F-3A48-4679-A11F-E03025AE1B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Human brains are very advance. </a:t>
            </a:r>
            <a:r>
              <a:rPr lang="en-GB" dirty="0"/>
              <a:t>When we’re shown an image, our brain instantly recognizes the objects contained in it.</a:t>
            </a:r>
          </a:p>
          <a:p>
            <a:r>
              <a:rPr lang="en-IN" dirty="0"/>
              <a:t>On the other hand machine are not that smart.</a:t>
            </a:r>
            <a:r>
              <a:rPr lang="en-GB" dirty="0"/>
              <a:t>  It takes a lot of time and training data for a machine to identify these objects.</a:t>
            </a:r>
          </a:p>
          <a:p>
            <a:r>
              <a:rPr lang="en-GB" dirty="0"/>
              <a:t>But with the recent advances in hardware and deep learning, this computer vision field has become a whole lot easier and more intuitive.</a:t>
            </a:r>
          </a:p>
          <a:p>
            <a:r>
              <a:rPr lang="en-GB" dirty="0"/>
              <a:t>Computers and machine can more accurately identify objects now.</a:t>
            </a:r>
          </a:p>
          <a:p>
            <a:r>
              <a:rPr lang="en-US" dirty="0"/>
              <a:t>Object recognition is a computer vision technique for identifying objects in images or videos.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72795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FA5BE-4859-4400-8FC8-A6EF5B469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accent2">
                    <a:lumMod val="75000"/>
                  </a:schemeClr>
                </a:solidFill>
              </a:rPr>
              <a:t>Examples of object detection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B439F6D-5220-4503-A6EA-13B3D41E3C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375" y="2094532"/>
            <a:ext cx="5738242" cy="3813479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A73830C-E480-4C78-BFD5-5781A644D6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320" y="2149780"/>
            <a:ext cx="2828793" cy="28211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63F991E-7703-4F0A-8C01-C683E8C619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7383" y="4289817"/>
            <a:ext cx="4053625" cy="2269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970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B4114-DF9A-4247-A730-533B81B36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>
                <a:solidFill>
                  <a:schemeClr val="accent2">
                    <a:lumMod val="75000"/>
                  </a:schemeClr>
                </a:solidFill>
              </a:rPr>
              <a:t>Machine learning in object detection</a:t>
            </a:r>
            <a:br>
              <a:rPr lang="en-IN" dirty="0">
                <a:solidFill>
                  <a:schemeClr val="accent2">
                    <a:lumMod val="75000"/>
                  </a:schemeClr>
                </a:solidFill>
              </a:rPr>
            </a:br>
            <a:endParaRPr lang="en-IN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B722FB-0899-423E-A54F-2972D687E8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194560"/>
            <a:ext cx="7311980" cy="4024125"/>
          </a:xfrm>
        </p:spPr>
        <p:txBody>
          <a:bodyPr/>
          <a:lstStyle/>
          <a:p>
            <a:pPr marL="0" indent="0">
              <a:buNone/>
            </a:pPr>
            <a:r>
              <a:rPr lang="en-GB" b="1" dirty="0">
                <a:solidFill>
                  <a:schemeClr val="accent2">
                    <a:lumMod val="75000"/>
                  </a:schemeClr>
                </a:solidFill>
              </a:rPr>
              <a:t>CNN or </a:t>
            </a:r>
            <a:r>
              <a:rPr lang="en-IN" b="1" dirty="0">
                <a:solidFill>
                  <a:schemeClr val="accent2">
                    <a:lumMod val="75000"/>
                  </a:schemeClr>
                </a:solidFill>
              </a:rPr>
              <a:t>Convolutional Neural Networks</a:t>
            </a:r>
          </a:p>
          <a:p>
            <a:pPr algn="just"/>
            <a:r>
              <a:rPr lang="en-GB" dirty="0"/>
              <a:t>A </a:t>
            </a:r>
            <a:r>
              <a:rPr lang="en-GB" b="1" dirty="0"/>
              <a:t>Convolutional Neural Network </a:t>
            </a:r>
            <a:r>
              <a:rPr lang="en-GB" dirty="0"/>
              <a:t>is a Deep Learning algorithm which can take in an input image, assign importance to various aspects/objects in the image and be able to differentiate one from the other.</a:t>
            </a:r>
          </a:p>
          <a:p>
            <a:pPr algn="just"/>
            <a:r>
              <a:rPr lang="en-GB" dirty="0"/>
              <a:t>An image is nothing but a matrix of pixel values</a:t>
            </a:r>
          </a:p>
          <a:p>
            <a:pPr algn="just"/>
            <a:r>
              <a:rPr lang="en-GB" dirty="0"/>
              <a:t>A CNN is able to </a:t>
            </a:r>
            <a:r>
              <a:rPr lang="en-GB" b="1" dirty="0"/>
              <a:t>successfully capture the Spatial and Temporal dependencies</a:t>
            </a:r>
            <a:r>
              <a:rPr lang="en-GB" dirty="0"/>
              <a:t> in an image through the application of relevant filters.</a:t>
            </a:r>
            <a:endParaRPr lang="en-IN" b="1" dirty="0"/>
          </a:p>
          <a:p>
            <a:endParaRPr lang="en-IN" b="1" dirty="0"/>
          </a:p>
          <a:p>
            <a:endParaRPr lang="en-GB" b="1" dirty="0"/>
          </a:p>
          <a:p>
            <a:pPr marL="0" indent="0">
              <a:buNone/>
            </a:pPr>
            <a:endParaRPr lang="en-GB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E43A11-8DFB-4C61-8966-A02619C70B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8237" y="2678805"/>
            <a:ext cx="3567196" cy="2949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6342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43838C-801C-45B6-AFE3-0801176021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832607"/>
          </a:xfrm>
        </p:spPr>
        <p:txBody>
          <a:bodyPr>
            <a:normAutofit fontScale="90000"/>
          </a:bodyPr>
          <a:lstStyle/>
          <a:p>
            <a:r>
              <a:rPr lang="en-IN" dirty="0"/>
              <a:t>Algorithm used in object detection</a:t>
            </a:r>
            <a:br>
              <a:rPr lang="en-IN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6A5DC9-5328-4DDF-9458-66DD98AD79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596980"/>
            <a:ext cx="10820400" cy="462170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1800" b="1" dirty="0">
                <a:solidFill>
                  <a:schemeClr val="accent2">
                    <a:lumMod val="75000"/>
                  </a:schemeClr>
                </a:solidFill>
              </a:rPr>
              <a:t>RCNN or Region Based Convolution Neural Network:</a:t>
            </a:r>
          </a:p>
          <a:p>
            <a:r>
              <a:rPr lang="en-GB" sz="1800" dirty="0"/>
              <a:t>RCNN algorithm proposes a bunch of boxes in the image and checks if any of these boxes contain any object. RCNN</a:t>
            </a:r>
            <a:r>
              <a:rPr lang="en-GB" sz="1800" b="1" dirty="0"/>
              <a:t> </a:t>
            </a:r>
            <a:r>
              <a:rPr lang="en-GB" sz="1800" dirty="0"/>
              <a:t>uses selective search to extract these boxes from an image (these boxes are called regions).</a:t>
            </a:r>
          </a:p>
          <a:p>
            <a:pPr marL="0" indent="0">
              <a:buNone/>
            </a:pPr>
            <a:endParaRPr lang="en-GB" sz="1800" b="1" dirty="0"/>
          </a:p>
          <a:p>
            <a:pPr marL="0" indent="0">
              <a:buNone/>
            </a:pPr>
            <a:r>
              <a:rPr lang="en-GB" sz="1800" b="1" dirty="0">
                <a:solidFill>
                  <a:schemeClr val="accent2">
                    <a:lumMod val="75000"/>
                  </a:schemeClr>
                </a:solidFill>
              </a:rPr>
              <a:t>YOLO or You Only Look Once:</a:t>
            </a:r>
          </a:p>
          <a:p>
            <a:r>
              <a:rPr lang="en-GB" sz="1800" dirty="0"/>
              <a:t>YOLO divides each image into a grid of S x S and each grid predicts N bounding boxes and confidence. The confidence reflects the accuracy of the bounding box and whether the bounding box actually contains an object(regardless of class). </a:t>
            </a:r>
          </a:p>
          <a:p>
            <a:pPr marL="0" indent="0">
              <a:buNone/>
            </a:pPr>
            <a:r>
              <a:rPr lang="en-GB" sz="1800" b="1" dirty="0">
                <a:solidFill>
                  <a:schemeClr val="accent2">
                    <a:lumMod val="75000"/>
                  </a:schemeClr>
                </a:solidFill>
              </a:rPr>
              <a:t>SDD or </a:t>
            </a:r>
            <a:r>
              <a:rPr lang="en-IN" sz="1800" b="1" dirty="0">
                <a:solidFill>
                  <a:schemeClr val="accent2">
                    <a:lumMod val="75000"/>
                  </a:schemeClr>
                </a:solidFill>
              </a:rPr>
              <a:t>Single Shot Detector(SSD):</a:t>
            </a:r>
          </a:p>
          <a:p>
            <a:r>
              <a:rPr lang="en-GB" sz="1800" dirty="0"/>
              <a:t>SSD runs a convolutional network on input image only once and calculates a feature map. Now, we run a small 3×3 sized convolutional kernel on this feature map to predict the bounding boxes and classification probability</a:t>
            </a:r>
            <a:endParaRPr lang="en-IN" sz="1800" b="1" dirty="0"/>
          </a:p>
          <a:p>
            <a:pPr marL="0" indent="0">
              <a:buNone/>
            </a:pPr>
            <a:endParaRPr lang="en-IN" sz="1800" dirty="0"/>
          </a:p>
        </p:txBody>
      </p:sp>
    </p:spTree>
    <p:extLst>
      <p:ext uri="{BB962C8B-B14F-4D97-AF65-F5344CB8AC3E}">
        <p14:creationId xmlns:p14="http://schemas.microsoft.com/office/powerpoint/2010/main" val="30819307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3F0D2F-EB95-4123-8F70-482B8612F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accent2">
                    <a:lumMod val="75000"/>
                  </a:schemeClr>
                </a:solidFill>
              </a:rPr>
              <a:t>Accuracy vs Speed graph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1D2942A-288A-4F26-AB1F-A1CD2107E7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7462" y="2057402"/>
            <a:ext cx="8389580" cy="4549460"/>
          </a:xfrm>
        </p:spPr>
      </p:pic>
    </p:spTree>
    <p:extLst>
      <p:ext uri="{BB962C8B-B14F-4D97-AF65-F5344CB8AC3E}">
        <p14:creationId xmlns:p14="http://schemas.microsoft.com/office/powerpoint/2010/main" val="4579180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3FD74-AF71-4BA6-AA15-4885E49CC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Process of detection</a:t>
            </a:r>
          </a:p>
        </p:txBody>
      </p:sp>
      <p:pic>
        <p:nvPicPr>
          <p:cNvPr id="1026" name="Picture 2" descr="Data flow diagram of the scene-understanding system (see text for details). ">
            <a:extLst>
              <a:ext uri="{FF2B5EF4-FFF2-40B4-BE49-F238E27FC236}">
                <a16:creationId xmlns:a16="http://schemas.microsoft.com/office/drawing/2014/main" id="{3A0FA926-496F-4929-AF5D-65D6727FB56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916" y="1881051"/>
            <a:ext cx="6990924" cy="4676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55910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F287F4-362C-4DCB-844C-261D8FFFC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accent2">
                    <a:lumMod val="75000"/>
                  </a:schemeClr>
                </a:solidFill>
              </a:rPr>
              <a:t>Approach to The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C8A319-7AA3-4A3F-9E13-F5CD3606D8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ImageAI</a:t>
            </a:r>
          </a:p>
          <a:p>
            <a:r>
              <a:rPr lang="en-US" dirty="0"/>
              <a:t>ImageAI is an easy to use Computer Vision Python library that empowers developers to easily integrate state-of-the-art Artificial Intelligence features into their new and existing applications and systems. It is used by thousands of developers, students, researchers, tutors and experts in corporate organizations around the world.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Utility provided by ImageAI are image recognition, object detection, </a:t>
            </a:r>
            <a:r>
              <a:rPr lang="en-IN" dirty="0"/>
              <a:t>Video Detection and Analysis and Custom Recognition Training.</a:t>
            </a:r>
          </a:p>
          <a:p>
            <a:endParaRPr lang="en-IN" b="1" dirty="0"/>
          </a:p>
          <a:p>
            <a:r>
              <a:rPr lang="en-US" dirty="0"/>
              <a:t>ImageAI library make the use of Google’s TensorFlow for the purpose.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17779999"/>
      </p:ext>
    </p:extLst>
  </p:cSld>
  <p:clrMapOvr>
    <a:masterClrMapping/>
  </p:clrMapOvr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TM04033937[[fn=Vapor Trail]]</Template>
  <TotalTime>241</TotalTime>
  <Words>697</Words>
  <Application>Microsoft Office PowerPoint</Application>
  <PresentationFormat>Widescreen</PresentationFormat>
  <Paragraphs>60</Paragraphs>
  <Slides>17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Arial Black</vt:lpstr>
      <vt:lpstr>Century Gothic</vt:lpstr>
      <vt:lpstr>Vapor Trail</vt:lpstr>
      <vt:lpstr>Object Detection </vt:lpstr>
      <vt:lpstr>Team Members</vt:lpstr>
      <vt:lpstr>Introduction </vt:lpstr>
      <vt:lpstr>Examples of object detection</vt:lpstr>
      <vt:lpstr>Machine learning in object detection </vt:lpstr>
      <vt:lpstr>Algorithm used in object detection </vt:lpstr>
      <vt:lpstr>Accuracy vs Speed graph</vt:lpstr>
      <vt:lpstr>Process of detection</vt:lpstr>
      <vt:lpstr>Approach to The Project</vt:lpstr>
      <vt:lpstr>PowerPoint Presentation</vt:lpstr>
      <vt:lpstr>Source code using image ai for images  </vt:lpstr>
      <vt:lpstr>Image before Running the Algorithm </vt:lpstr>
      <vt:lpstr>Image after running the algorithm</vt:lpstr>
      <vt:lpstr>Object detection example on video</vt:lpstr>
      <vt:lpstr>Applications of object detection</vt:lpstr>
      <vt:lpstr>Conclusion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ObJect Detection</dc:title>
  <dc:creator>Kundan Jha</dc:creator>
  <cp:lastModifiedBy>Kundan Jha</cp:lastModifiedBy>
  <cp:revision>22</cp:revision>
  <dcterms:created xsi:type="dcterms:W3CDTF">2019-09-27T18:14:07Z</dcterms:created>
  <dcterms:modified xsi:type="dcterms:W3CDTF">2020-06-14T17:28:15Z</dcterms:modified>
</cp:coreProperties>
</file>